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7">
  <p:sldMasterIdLst>
    <p:sldMasterId id="2147483708" r:id="rId1"/>
  </p:sldMasterIdLst>
  <p:notesMasterIdLst>
    <p:notesMasterId r:id="rId8"/>
  </p:notesMasterIdLst>
  <p:sldIdLst>
    <p:sldId id="256" r:id="rId2"/>
    <p:sldId id="362" r:id="rId3"/>
    <p:sldId id="375" r:id="rId4"/>
    <p:sldId id="376" r:id="rId5"/>
    <p:sldId id="377" r:id="rId6"/>
    <p:sldId id="378" r:id="rId7"/>
  </p:sldIdLst>
  <p:sldSz cx="15122525" cy="10693400"/>
  <p:notesSz cx="6858000" cy="9144000"/>
  <p:defaultTextStyle>
    <a:defPPr>
      <a:defRPr lang="ru-RU"/>
    </a:defPPr>
    <a:lvl1pPr marL="0" algn="l" defTabSz="147512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564" algn="l" defTabSz="147512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5128" algn="l" defTabSz="147512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2693" algn="l" defTabSz="147512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50257" algn="l" defTabSz="147512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7821" algn="l" defTabSz="147512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5385" algn="l" defTabSz="147512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62949" algn="l" defTabSz="147512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900513" algn="l" defTabSz="147512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1F5CDC1-2F99-4768-AC10-82C47368D7EF}">
          <p14:sldIdLst>
            <p14:sldId id="256"/>
            <p14:sldId id="362"/>
            <p14:sldId id="375"/>
            <p14:sldId id="376"/>
            <p14:sldId id="377"/>
            <p14:sldId id="37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44" autoAdjust="0"/>
    <p:restoredTop sz="94701" autoAdjust="0"/>
  </p:normalViewPr>
  <p:slideViewPr>
    <p:cSldViewPr>
      <p:cViewPr>
        <p:scale>
          <a:sx n="75" d="100"/>
          <a:sy n="75" d="100"/>
        </p:scale>
        <p:origin x="-72" y="-72"/>
      </p:cViewPr>
      <p:guideLst>
        <p:guide orient="horz" pos="3368"/>
        <p:guide pos="47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A591DC-D731-4065-AFF2-FD5EBF5E76FD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B1F2D0-59BA-4711-9EC6-A96EC25510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9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1F2D0-59BA-4711-9EC6-A96EC255103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787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34190" y="3321887"/>
            <a:ext cx="12854146" cy="22921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8379" y="6059593"/>
            <a:ext cx="10585768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5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5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2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502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78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53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62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9005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051A-9978-4C73-B61A-3C217CE62C6D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11A1E-931E-4537-9F53-79174ED33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6809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051A-9978-4C73-B61A-3C217CE62C6D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11A1E-931E-4537-9F53-79174ED33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32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0963831" y="428239"/>
            <a:ext cx="3402568" cy="912404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56134" y="428239"/>
            <a:ext cx="9955661" cy="912404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051A-9978-4C73-B61A-3C217CE62C6D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11A1E-931E-4537-9F53-79174ED33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735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051A-9978-4C73-B61A-3C217CE62C6D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11A1E-931E-4537-9F53-79174ED33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052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4576" y="6871502"/>
            <a:ext cx="12854146" cy="2123828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94576" y="4532320"/>
            <a:ext cx="12854146" cy="233918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56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512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269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5025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7821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538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6294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90051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051A-9978-4C73-B61A-3C217CE62C6D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11A1E-931E-4537-9F53-79174ED33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1871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56126" y="2495129"/>
            <a:ext cx="6679115" cy="7057149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687284" y="2495129"/>
            <a:ext cx="6679115" cy="7057149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051A-9978-4C73-B61A-3C217CE62C6D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11A1E-931E-4537-9F53-79174ED33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912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6135" y="2393646"/>
            <a:ext cx="6681741" cy="997555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564" indent="0">
              <a:buNone/>
              <a:defRPr sz="3200" b="1"/>
            </a:lvl2pPr>
            <a:lvl3pPr marL="1475128" indent="0">
              <a:buNone/>
              <a:defRPr sz="2900" b="1"/>
            </a:lvl3pPr>
            <a:lvl4pPr marL="2212693" indent="0">
              <a:buNone/>
              <a:defRPr sz="2500" b="1"/>
            </a:lvl4pPr>
            <a:lvl5pPr marL="2950257" indent="0">
              <a:buNone/>
              <a:defRPr sz="2500" b="1"/>
            </a:lvl5pPr>
            <a:lvl6pPr marL="3687821" indent="0">
              <a:buNone/>
              <a:defRPr sz="2500" b="1"/>
            </a:lvl6pPr>
            <a:lvl7pPr marL="4425385" indent="0">
              <a:buNone/>
              <a:defRPr sz="2500" b="1"/>
            </a:lvl7pPr>
            <a:lvl8pPr marL="5162949" indent="0">
              <a:buNone/>
              <a:defRPr sz="2500" b="1"/>
            </a:lvl8pPr>
            <a:lvl9pPr marL="5900513" indent="0">
              <a:buNone/>
              <a:defRPr sz="2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56135" y="3391195"/>
            <a:ext cx="6681741" cy="6161082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7682035" y="2393646"/>
            <a:ext cx="6684366" cy="997555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564" indent="0">
              <a:buNone/>
              <a:defRPr sz="3200" b="1"/>
            </a:lvl2pPr>
            <a:lvl3pPr marL="1475128" indent="0">
              <a:buNone/>
              <a:defRPr sz="2900" b="1"/>
            </a:lvl3pPr>
            <a:lvl4pPr marL="2212693" indent="0">
              <a:buNone/>
              <a:defRPr sz="2500" b="1"/>
            </a:lvl4pPr>
            <a:lvl5pPr marL="2950257" indent="0">
              <a:buNone/>
              <a:defRPr sz="2500" b="1"/>
            </a:lvl5pPr>
            <a:lvl6pPr marL="3687821" indent="0">
              <a:buNone/>
              <a:defRPr sz="2500" b="1"/>
            </a:lvl6pPr>
            <a:lvl7pPr marL="4425385" indent="0">
              <a:buNone/>
              <a:defRPr sz="2500" b="1"/>
            </a:lvl7pPr>
            <a:lvl8pPr marL="5162949" indent="0">
              <a:buNone/>
              <a:defRPr sz="2500" b="1"/>
            </a:lvl8pPr>
            <a:lvl9pPr marL="5900513" indent="0">
              <a:buNone/>
              <a:defRPr sz="2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7682035" y="3391195"/>
            <a:ext cx="6684366" cy="6161082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051A-9978-4C73-B61A-3C217CE62C6D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11A1E-931E-4537-9F53-79174ED33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730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051A-9978-4C73-B61A-3C217CE62C6D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11A1E-931E-4537-9F53-79174ED33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000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051A-9978-4C73-B61A-3C217CE62C6D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11A1E-931E-4537-9F53-79174ED33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09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6135" y="425756"/>
            <a:ext cx="4975207" cy="1811937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12487" y="425757"/>
            <a:ext cx="8453912" cy="912652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56135" y="2237694"/>
            <a:ext cx="4975207" cy="7314583"/>
          </a:xfrm>
        </p:spPr>
        <p:txBody>
          <a:bodyPr/>
          <a:lstStyle>
            <a:lvl1pPr marL="0" indent="0">
              <a:buNone/>
              <a:defRPr sz="2300"/>
            </a:lvl1pPr>
            <a:lvl2pPr marL="737564" indent="0">
              <a:buNone/>
              <a:defRPr sz="2000"/>
            </a:lvl2pPr>
            <a:lvl3pPr marL="1475128" indent="0">
              <a:buNone/>
              <a:defRPr sz="1600"/>
            </a:lvl3pPr>
            <a:lvl4pPr marL="2212693" indent="0">
              <a:buNone/>
              <a:defRPr sz="1500"/>
            </a:lvl4pPr>
            <a:lvl5pPr marL="2950257" indent="0">
              <a:buNone/>
              <a:defRPr sz="1500"/>
            </a:lvl5pPr>
            <a:lvl6pPr marL="3687821" indent="0">
              <a:buNone/>
              <a:defRPr sz="1500"/>
            </a:lvl6pPr>
            <a:lvl7pPr marL="4425385" indent="0">
              <a:buNone/>
              <a:defRPr sz="1500"/>
            </a:lvl7pPr>
            <a:lvl8pPr marL="5162949" indent="0">
              <a:buNone/>
              <a:defRPr sz="1500"/>
            </a:lvl8pPr>
            <a:lvl9pPr marL="5900513" indent="0">
              <a:buNone/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051A-9978-4C73-B61A-3C217CE62C6D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11A1E-931E-4537-9F53-79174ED33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438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4122" y="7485387"/>
            <a:ext cx="9073515" cy="88369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64122" y="955475"/>
            <a:ext cx="9073515" cy="6416040"/>
          </a:xfrm>
        </p:spPr>
        <p:txBody>
          <a:bodyPr/>
          <a:lstStyle>
            <a:lvl1pPr marL="0" indent="0">
              <a:buNone/>
              <a:defRPr sz="5200"/>
            </a:lvl1pPr>
            <a:lvl2pPr marL="737564" indent="0">
              <a:buNone/>
              <a:defRPr sz="4500"/>
            </a:lvl2pPr>
            <a:lvl3pPr marL="1475128" indent="0">
              <a:buNone/>
              <a:defRPr sz="3900"/>
            </a:lvl3pPr>
            <a:lvl4pPr marL="2212693" indent="0">
              <a:buNone/>
              <a:defRPr sz="3200"/>
            </a:lvl4pPr>
            <a:lvl5pPr marL="2950257" indent="0">
              <a:buNone/>
              <a:defRPr sz="3200"/>
            </a:lvl5pPr>
            <a:lvl6pPr marL="3687821" indent="0">
              <a:buNone/>
              <a:defRPr sz="3200"/>
            </a:lvl6pPr>
            <a:lvl7pPr marL="4425385" indent="0">
              <a:buNone/>
              <a:defRPr sz="3200"/>
            </a:lvl7pPr>
            <a:lvl8pPr marL="5162949" indent="0">
              <a:buNone/>
              <a:defRPr sz="3200"/>
            </a:lvl8pPr>
            <a:lvl9pPr marL="5900513" indent="0">
              <a:buNone/>
              <a:defRPr sz="32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964122" y="8369073"/>
            <a:ext cx="9073515" cy="1254989"/>
          </a:xfrm>
        </p:spPr>
        <p:txBody>
          <a:bodyPr/>
          <a:lstStyle>
            <a:lvl1pPr marL="0" indent="0">
              <a:buNone/>
              <a:defRPr sz="2300"/>
            </a:lvl1pPr>
            <a:lvl2pPr marL="737564" indent="0">
              <a:buNone/>
              <a:defRPr sz="2000"/>
            </a:lvl2pPr>
            <a:lvl3pPr marL="1475128" indent="0">
              <a:buNone/>
              <a:defRPr sz="1600"/>
            </a:lvl3pPr>
            <a:lvl4pPr marL="2212693" indent="0">
              <a:buNone/>
              <a:defRPr sz="1500"/>
            </a:lvl4pPr>
            <a:lvl5pPr marL="2950257" indent="0">
              <a:buNone/>
              <a:defRPr sz="1500"/>
            </a:lvl5pPr>
            <a:lvl6pPr marL="3687821" indent="0">
              <a:buNone/>
              <a:defRPr sz="1500"/>
            </a:lvl6pPr>
            <a:lvl7pPr marL="4425385" indent="0">
              <a:buNone/>
              <a:defRPr sz="1500"/>
            </a:lvl7pPr>
            <a:lvl8pPr marL="5162949" indent="0">
              <a:buNone/>
              <a:defRPr sz="1500"/>
            </a:lvl8pPr>
            <a:lvl9pPr marL="5900513" indent="0">
              <a:buNone/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051A-9978-4C73-B61A-3C217CE62C6D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11A1E-931E-4537-9F53-79174ED33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27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6126" y="428232"/>
            <a:ext cx="13610273" cy="1782233"/>
          </a:xfrm>
          <a:prstGeom prst="rect">
            <a:avLst/>
          </a:prstGeom>
        </p:spPr>
        <p:txBody>
          <a:bodyPr vert="horz" lIns="147513" tIns="73756" rIns="147513" bIns="73756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6126" y="2495129"/>
            <a:ext cx="13610273" cy="7057149"/>
          </a:xfrm>
          <a:prstGeom prst="rect">
            <a:avLst/>
          </a:prstGeom>
        </p:spPr>
        <p:txBody>
          <a:bodyPr vert="horz" lIns="147513" tIns="73756" rIns="147513" bIns="73756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56128" y="9911205"/>
            <a:ext cx="3528590" cy="569325"/>
          </a:xfrm>
          <a:prstGeom prst="rect">
            <a:avLst/>
          </a:prstGeom>
        </p:spPr>
        <p:txBody>
          <a:bodyPr vert="horz" lIns="147513" tIns="73756" rIns="147513" bIns="73756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1051A-9978-4C73-B61A-3C217CE62C6D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5166862" y="9911205"/>
            <a:ext cx="4788801" cy="569325"/>
          </a:xfrm>
          <a:prstGeom prst="rect">
            <a:avLst/>
          </a:prstGeom>
        </p:spPr>
        <p:txBody>
          <a:bodyPr vert="horz" lIns="147513" tIns="73756" rIns="147513" bIns="73756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837811" y="9911205"/>
            <a:ext cx="3528590" cy="569325"/>
          </a:xfrm>
          <a:prstGeom prst="rect">
            <a:avLst/>
          </a:prstGeom>
        </p:spPr>
        <p:txBody>
          <a:bodyPr vert="horz" lIns="147513" tIns="73756" rIns="147513" bIns="73756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11A1E-931E-4537-9F53-79174ED33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147512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3173" indent="-553173" algn="l" defTabSz="1475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8542" indent="-460978" algn="l" defTabSz="1475128" rtl="0" eaLnBrk="1" latinLnBrk="0" hangingPunct="1">
        <a:spcBef>
          <a:spcPct val="20000"/>
        </a:spcBef>
        <a:buFont typeface="Arial" panose="020B0604020202020204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3910" indent="-368782" algn="l" defTabSz="1475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81475" indent="-368782" algn="l" defTabSz="1475128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9039" indent="-368782" algn="l" defTabSz="1475128" rtl="0" eaLnBrk="1" latinLnBrk="0" hangingPunct="1">
        <a:spcBef>
          <a:spcPct val="20000"/>
        </a:spcBef>
        <a:buFont typeface="Arial" panose="020B0604020202020204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6603" indent="-368782" algn="l" defTabSz="1475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4167" indent="-368782" algn="l" defTabSz="1475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31731" indent="-368782" algn="l" defTabSz="1475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9296" indent="-368782" algn="l" defTabSz="1475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47512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564" algn="l" defTabSz="147512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5128" algn="l" defTabSz="147512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2693" algn="l" defTabSz="147512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50257" algn="l" defTabSz="147512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7821" algn="l" defTabSz="147512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5385" algn="l" defTabSz="147512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62949" algn="l" defTabSz="147512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900513" algn="l" defTabSz="147512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5122525" cy="3611439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 wrap="square" lIns="147513" tIns="73756" rIns="147513" bIns="73756" rtlCol="0">
            <a:spAutoFit/>
          </a:bodyPr>
          <a:lstStyle/>
          <a:p>
            <a:pPr algn="ctr"/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5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ОБЩЕСТВЕННЫЕ ОБСУЖДЕНИЯ ПО ПРОЕКТУ ВНЕСЕНИЯ В ПРАВИЛА ЗЕМЛЕПОЛЬЗОВАНИЯ И ЗАСТРОЙКИ МИЧУРИНСКОГО СЕЛЬСОВЕТА ИСКИТИМСКОГО РАЙОНА</a:t>
            </a: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45127" y="6610700"/>
            <a:ext cx="11551558" cy="1574357"/>
          </a:xfrm>
          <a:prstGeom prst="rect">
            <a:avLst/>
          </a:prstGeom>
          <a:noFill/>
        </p:spPr>
        <p:txBody>
          <a:bodyPr wrap="square" lIns="147513" tIns="73756" rIns="147513" bIns="73756" rtlCol="0">
            <a:spAutoFit/>
          </a:bodyPr>
          <a:lstStyle/>
          <a:p>
            <a:pPr algn="ctr"/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СТРОИТЕЛЬСТВА</a:t>
            </a:r>
          </a:p>
          <a:p>
            <a:pPr algn="ctr"/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НОВОСИБИРСКОЙ ОБЛАСТИ</a:t>
            </a:r>
          </a:p>
        </p:txBody>
      </p:sp>
      <p:pic>
        <p:nvPicPr>
          <p:cNvPr id="1026" name="Picture 2" descr="Z:\РАБОТА\_НОВОСИБИРСКАЯ АГЛОМЕРАЦИЯ\ПРЕЗЕНТАЦИЯ\Презентация Новосибирская Агломерация 2015\Картинки\Герб_ПНСО\Герб_Правительство_НСО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8200" y="4560751"/>
            <a:ext cx="1786125" cy="1895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0" y="10027220"/>
            <a:ext cx="14978086" cy="369332"/>
          </a:xfrm>
          <a:prstGeom prst="rect">
            <a:avLst/>
          </a:prstGeom>
          <a:solidFill>
            <a:srgbClr val="CCFFCC"/>
          </a:solidFill>
        </p:spPr>
        <p:txBody>
          <a:bodyPr wrap="square">
            <a:spAutoFit/>
          </a:bodyPr>
          <a:lstStyle/>
          <a:p>
            <a:pPr lvl="0" algn="ctr" defTabSz="914400"/>
            <a:r>
              <a:rPr lang="ru-RU" sz="1800" b="1" dirty="0" smtClean="0">
                <a:solidFill>
                  <a:srgbClr val="44546A">
                    <a:lumMod val="75000"/>
                  </a:srgbClr>
                </a:solidFill>
                <a:latin typeface="Sylfaen" pitchFamily="18" charset="0"/>
                <a:cs typeface="Times New Roman" panose="02020603050405020304" pitchFamily="18" charset="0"/>
              </a:rPr>
              <a:t>2022</a:t>
            </a:r>
            <a:endParaRPr lang="ru-RU" sz="1800" b="1" dirty="0">
              <a:solidFill>
                <a:srgbClr val="44546A">
                  <a:lumMod val="75000"/>
                </a:srgbClr>
              </a:solidFill>
              <a:latin typeface="Sylfaen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519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6555" y="1776539"/>
            <a:ext cx="15050093" cy="4938313"/>
          </a:xfrm>
          <a:prstGeom prst="rect">
            <a:avLst/>
          </a:prstGeom>
          <a:solidFill>
            <a:srgbClr val="5B9BD5">
              <a:lumMod val="75000"/>
              <a:alpha val="68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lvl="0" algn="ctr" defTabSz="914400"/>
            <a:r>
              <a:rPr lang="ru-RU" sz="3200" b="1" dirty="0" smtClean="0">
                <a:solidFill>
                  <a:prstClr val="white"/>
                </a:solidFill>
                <a:latin typeface="Arial Black" pitchFamily="34" charset="0"/>
              </a:rPr>
              <a:t>Фрагменты карты градостроительного зонирования проекта приказа министерства строительства Новосибирской области «О внесении  изменений в правила </a:t>
            </a:r>
            <a:r>
              <a:rPr lang="ru-RU" sz="3200" b="1" dirty="0">
                <a:solidFill>
                  <a:prstClr val="white"/>
                </a:solidFill>
                <a:latin typeface="Arial Black" pitchFamily="34" charset="0"/>
              </a:rPr>
              <a:t>землепользования и застройки </a:t>
            </a:r>
            <a:r>
              <a:rPr lang="ru-RU" sz="3200" b="1" dirty="0" smtClean="0">
                <a:solidFill>
                  <a:prstClr val="white"/>
                </a:solidFill>
                <a:latin typeface="Arial Black" pitchFamily="34" charset="0"/>
              </a:rPr>
              <a:t>Мичуринского  сельсовета Искитимского </a:t>
            </a:r>
            <a:r>
              <a:rPr lang="ru-RU" sz="3200" b="1" dirty="0">
                <a:solidFill>
                  <a:prstClr val="white"/>
                </a:solidFill>
                <a:latin typeface="Arial Black" pitchFamily="34" charset="0"/>
              </a:rPr>
              <a:t>района Новосибирской области</a:t>
            </a:r>
            <a:r>
              <a:rPr lang="ru-RU" sz="3200" b="1" dirty="0" smtClean="0">
                <a:solidFill>
                  <a:prstClr val="white"/>
                </a:solidFill>
                <a:latin typeface="Arial Black" pitchFamily="34" charset="0"/>
              </a:rPr>
              <a:t>»</a:t>
            </a:r>
          </a:p>
          <a:p>
            <a:pPr lvl="0" algn="ctr" defTabSz="914400"/>
            <a:r>
              <a:rPr lang="ru-RU" sz="3200" b="1" dirty="0" smtClean="0">
                <a:solidFill>
                  <a:prstClr val="white"/>
                </a:solidFill>
                <a:latin typeface="Arial Black" pitchFamily="34" charset="0"/>
              </a:rPr>
              <a:t>Приказ министерства строительства Новосибирской области от </a:t>
            </a:r>
            <a:r>
              <a:rPr lang="ru-RU" sz="3200" b="1" dirty="0">
                <a:solidFill>
                  <a:prstClr val="white"/>
                </a:solidFill>
                <a:latin typeface="Arial Black" pitchFamily="34" charset="0"/>
              </a:rPr>
              <a:t> № </a:t>
            </a:r>
            <a:r>
              <a:rPr lang="ru-RU" sz="3200" b="1" dirty="0" smtClean="0">
                <a:solidFill>
                  <a:prstClr val="white"/>
                </a:solidFill>
                <a:latin typeface="Arial Black" pitchFamily="34" charset="0"/>
              </a:rPr>
              <a:t>193 </a:t>
            </a:r>
            <a:r>
              <a:rPr lang="ru-RU" sz="3200" b="1" dirty="0">
                <a:solidFill>
                  <a:prstClr val="white"/>
                </a:solidFill>
                <a:latin typeface="Arial Black" pitchFamily="34" charset="0"/>
              </a:rPr>
              <a:t>от </a:t>
            </a:r>
            <a:r>
              <a:rPr lang="ru-RU" sz="3200" b="1" dirty="0" smtClean="0">
                <a:solidFill>
                  <a:prstClr val="white"/>
                </a:solidFill>
                <a:latin typeface="Arial Black" pitchFamily="34" charset="0"/>
              </a:rPr>
              <a:t>11.04.2022 «О подготовке проекта внесения изменений в правила землепользования и застройки Мичуринского сельсовета Искитимского района Новосибирской области»</a:t>
            </a:r>
            <a:endParaRPr lang="ru-RU" sz="3200" b="1" dirty="0">
              <a:solidFill>
                <a:prstClr val="white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486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/>
                <a:ea typeface="Times New Roman"/>
              </a:rPr>
              <a:t>Земельный участок с </a:t>
            </a:r>
            <a:r>
              <a:rPr lang="ru-RU" sz="2400" dirty="0" err="1" smtClean="0">
                <a:latin typeface="Times New Roman"/>
                <a:ea typeface="Times New Roman"/>
              </a:rPr>
              <a:t>кн</a:t>
            </a:r>
            <a:r>
              <a:rPr lang="ru-RU" sz="2400" dirty="0" smtClean="0">
                <a:latin typeface="Times New Roman"/>
                <a:ea typeface="Times New Roman"/>
              </a:rPr>
              <a:t>: 54:07:057401:6858 </a:t>
            </a:r>
            <a:r>
              <a:rPr lang="ru-RU" sz="2400" dirty="0">
                <a:latin typeface="Times New Roman"/>
                <a:ea typeface="Times New Roman"/>
              </a:rPr>
              <a:t>границы территориальной зоны «Зона объектов здравоохранения» (</a:t>
            </a:r>
            <a:r>
              <a:rPr lang="ru-RU" sz="2400" dirty="0" err="1">
                <a:latin typeface="Times New Roman"/>
                <a:ea typeface="Times New Roman"/>
              </a:rPr>
              <a:t>ОсЗ</a:t>
            </a:r>
            <a:r>
              <a:rPr lang="ru-RU" sz="2400" dirty="0">
                <a:latin typeface="Times New Roman"/>
                <a:ea typeface="Times New Roman"/>
              </a:rPr>
              <a:t>);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ru-RU" sz="1500" dirty="0"/>
              <a:t>Фрагмент карты градостроительного зонирования правил землепользования и </a:t>
            </a:r>
            <a:r>
              <a:rPr lang="ru-RU" sz="1500" dirty="0" smtClean="0"/>
              <a:t>застройки Мичуринского сельсовета Искитимского района </a:t>
            </a:r>
            <a:r>
              <a:rPr lang="ru-RU" sz="1500" dirty="0"/>
              <a:t>Новосибирской области, утвержденных приказом министерства строительства Новосибирской области от </a:t>
            </a:r>
            <a:r>
              <a:rPr lang="ru-RU" sz="1500" dirty="0" smtClean="0"/>
              <a:t>01.02.2021 </a:t>
            </a:r>
            <a:r>
              <a:rPr lang="ru-RU" sz="1500" dirty="0"/>
              <a:t>№ </a:t>
            </a:r>
            <a:r>
              <a:rPr lang="ru-RU" sz="1500" dirty="0" smtClean="0"/>
              <a:t>58</a:t>
            </a:r>
            <a:endParaRPr lang="ru-RU" sz="15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3200" dirty="0"/>
              <a:t>Фрагмент карты градостроительного зонирования </a:t>
            </a:r>
            <a:r>
              <a:rPr lang="ru-RU" sz="3200" dirty="0" smtClean="0"/>
              <a:t>проекта внесения изменений в правила </a:t>
            </a:r>
            <a:r>
              <a:rPr lang="ru-RU" sz="3200" dirty="0"/>
              <a:t>землепользования и застройки </a:t>
            </a:r>
            <a:r>
              <a:rPr lang="ru-RU" sz="3200" dirty="0" smtClean="0"/>
              <a:t>Мичуринского сельсовета Искитимского района </a:t>
            </a:r>
            <a:r>
              <a:rPr lang="ru-RU" sz="3200" dirty="0"/>
              <a:t>Новосибирской </a:t>
            </a:r>
            <a:r>
              <a:rPr lang="ru-RU" sz="3200" dirty="0" smtClean="0"/>
              <a:t>области </a:t>
            </a:r>
            <a:endParaRPr lang="ru-RU" sz="3200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\\novokshonov-031\F\ПОДГОТОВКА ПЗЗ\Мичуринский_сс_ИМР\ГЕОФОНД 2022\ОТЧЕТ 1 эт Мичуринский июнь 2022\ПЗЗ Мичуринский сс ИМР\Скрины\6858 д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551" y="3474492"/>
            <a:ext cx="6377208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\\novokshonov-031\F\ПОДГОТОВКА ПЗЗ\Мичуринский_сс_ИМР\ГЕОФОНД 2022\ОТЧЕТ 1 эт Мичуринский июнь 2022\ПЗЗ Мичуринский сс ИМР\Скрины\6858 после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1302" y="3482629"/>
            <a:ext cx="6220494" cy="4850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582" y="8875092"/>
            <a:ext cx="45624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3270" y="8839026"/>
            <a:ext cx="422910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7953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Земельный участок </a:t>
            </a:r>
            <a:r>
              <a:rPr lang="ru-RU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 </a:t>
            </a:r>
            <a:r>
              <a:rPr lang="ru-RU" sz="32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кадастровым номером:</a:t>
            </a:r>
            <a:r>
              <a:rPr lang="ru-RU" sz="3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54:07:057401:6859 границы территориальной зоны «Зона объектов культуры и искусства» (</a:t>
            </a:r>
            <a:r>
              <a:rPr lang="ru-RU" sz="32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ОсКи</a:t>
            </a:r>
            <a:r>
              <a:rPr lang="ru-RU" sz="3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2510" y="2466380"/>
            <a:ext cx="6645366" cy="92482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sz="1500" dirty="0">
                <a:solidFill>
                  <a:prstClr val="black"/>
                </a:solidFill>
              </a:rPr>
              <a:t>Фрагмент карты градостроительного зонирования правил землепользования и застройки Мичуринского сельсовета Искитимского района Новосибирской области, утвержденных </a:t>
            </a:r>
            <a:r>
              <a:rPr lang="ru-RU" sz="1500" dirty="0" smtClean="0">
                <a:solidFill>
                  <a:prstClr val="black"/>
                </a:solidFill>
              </a:rPr>
              <a:t>приказом </a:t>
            </a:r>
            <a:r>
              <a:rPr lang="ru-RU" sz="1500" dirty="0">
                <a:solidFill>
                  <a:prstClr val="black"/>
                </a:solidFill>
              </a:rPr>
              <a:t>министерства строительства Новосибирской области от 01.02.2021 № 58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56135" y="3391195"/>
            <a:ext cx="6013039" cy="447578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10000"/>
          </a:bodyPr>
          <a:lstStyle/>
          <a:p>
            <a:pPr lvl="0"/>
            <a:endParaRPr lang="ru-RU" sz="1500" dirty="0">
              <a:solidFill>
                <a:prstClr val="black"/>
              </a:solidFill>
            </a:endParaRPr>
          </a:p>
          <a:p>
            <a:pPr lvl="0"/>
            <a:r>
              <a:rPr lang="ru-RU" sz="1500" dirty="0">
                <a:solidFill>
                  <a:prstClr val="black"/>
                </a:solidFill>
              </a:rPr>
              <a:t>Фрагмент карты градостроительного зонирования проекта внесения изменений в правила землепользования и застройки Мичуринского сельсовета Искитимского района Новосибирской области </a:t>
            </a:r>
          </a:p>
          <a:p>
            <a:endParaRPr lang="ru-RU" dirty="0"/>
          </a:p>
        </p:txBody>
      </p:sp>
      <p:pic>
        <p:nvPicPr>
          <p:cNvPr id="9" name="Picture 2" descr="\\novokshonov-031\F\ПОДГОТОВКА ПЗЗ\Мичуринский_сс_ИМР\ГЕОФОНД 2022\ОТЧЕТ 1 эт Мичуринский июнь 2022\ПЗЗ Мичуринский сс ИМР\Скрины\6859 д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86" y="3330477"/>
            <a:ext cx="6768752" cy="4553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558" y="8343981"/>
            <a:ext cx="456565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 descr="\\novokshonov-031\F\ПОДГОТОВКА ПЗЗ\Мичуринский_сс_ИМР\ГЕОФОНД 2022\ОТЧЕТ 1 эт Мичуринский июнь 2022\ПЗЗ Мичуринский сс ИМР\Скрины\6859 после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9294" y="3335537"/>
            <a:ext cx="5328592" cy="499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1262" y="8492132"/>
            <a:ext cx="46482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8156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8534" y="594172"/>
            <a:ext cx="1317746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/>
                <a:ea typeface="Times New Roman"/>
              </a:rPr>
              <a:t>Земельный участок с </a:t>
            </a:r>
            <a:r>
              <a:rPr lang="ru-RU" sz="3200" dirty="0" err="1" smtClean="0">
                <a:latin typeface="Times New Roman"/>
                <a:ea typeface="Times New Roman"/>
              </a:rPr>
              <a:t>кн</a:t>
            </a:r>
            <a:r>
              <a:rPr lang="ru-RU" sz="3200" dirty="0" smtClean="0">
                <a:latin typeface="Times New Roman"/>
                <a:ea typeface="Times New Roman"/>
              </a:rPr>
              <a:t>: 54:07:057401:3614 </a:t>
            </a:r>
            <a:r>
              <a:rPr lang="ru-RU" sz="3200" dirty="0">
                <a:latin typeface="Times New Roman"/>
                <a:ea typeface="Times New Roman"/>
              </a:rPr>
              <a:t>границы территориальной зоны «Зона озелененных территорий общего пользования» (</a:t>
            </a:r>
            <a:r>
              <a:rPr lang="ru-RU" sz="3200" dirty="0" err="1">
                <a:latin typeface="Times New Roman"/>
                <a:ea typeface="Times New Roman"/>
              </a:rPr>
              <a:t>Ртоп</a:t>
            </a:r>
            <a:r>
              <a:rPr lang="ru-RU" sz="3200" dirty="0">
                <a:latin typeface="Times New Roman"/>
                <a:ea typeface="Times New Roman"/>
              </a:rPr>
              <a:t>);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6486" y="2466380"/>
            <a:ext cx="7559675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</a:pPr>
            <a:r>
              <a:rPr lang="ru-RU" sz="1500" b="1" dirty="0">
                <a:solidFill>
                  <a:prstClr val="black"/>
                </a:solidFill>
              </a:rPr>
              <a:t>Фрагмент карты градостроительного зонирования правил землепользования и застройки Мичуринского сельсовета Искитимского района Новосибирской области, утвержденных приказом министерства строительства Новосибирской области от 01.02.2021 № 58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597265" y="2581796"/>
            <a:ext cx="7559675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1500" b="1" dirty="0">
                <a:solidFill>
                  <a:prstClr val="black"/>
                </a:solidFill>
              </a:rPr>
              <a:t>Фрагмент карты градостроительного зонирования проекта внесения изменений в правила землепользования и застройки Мичуринского сельсовета Искитимского района Новосибирской области </a:t>
            </a:r>
          </a:p>
        </p:txBody>
      </p:sp>
      <p:pic>
        <p:nvPicPr>
          <p:cNvPr id="3074" name="Picture 2" descr="\\novokshonov-031\F\ПОДГОТОВКА ПЗЗ\Мичуринский_сс_ИМР\ГЕОФОНД 2022\ОТЧЕТ 1 эт Мичуринский июнь 2022\ПЗЗ Мичуринский сс ИМР\Скрины\3614 д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65" y="3762524"/>
            <a:ext cx="7082371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\\novokshonov-031\F\ПОДГОТОВКА ПЗЗ\Мичуринский_сс_ИМР\ГЕОФОНД 2022\ОТЧЕТ 1 эт Мичуринский июнь 2022\ПЗЗ Мичуринский сс ИМР\Скрины\3614 после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6226" y="3714547"/>
            <a:ext cx="7241269" cy="4488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3350" y="8443044"/>
            <a:ext cx="45529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550" y="8682756"/>
            <a:ext cx="456565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2516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8534" y="738188"/>
            <a:ext cx="132494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/>
                <a:ea typeface="Times New Roman"/>
              </a:rPr>
              <a:t>Земельный участок с </a:t>
            </a:r>
            <a:r>
              <a:rPr lang="ru-RU" sz="3200" dirty="0" err="1" smtClean="0">
                <a:latin typeface="Times New Roman"/>
                <a:ea typeface="Times New Roman"/>
              </a:rPr>
              <a:t>кн</a:t>
            </a:r>
            <a:r>
              <a:rPr lang="ru-RU" sz="3200" dirty="0" smtClean="0">
                <a:latin typeface="Times New Roman"/>
                <a:ea typeface="Times New Roman"/>
              </a:rPr>
              <a:t>: 54:07:050201:323 </a:t>
            </a:r>
            <a:r>
              <a:rPr lang="ru-RU" sz="3200" dirty="0">
                <a:latin typeface="Times New Roman"/>
                <a:ea typeface="Times New Roman"/>
              </a:rPr>
              <a:t>границы территориальной зоны «Зона застройки индивидуальными жилыми домами» (</a:t>
            </a:r>
            <a:r>
              <a:rPr lang="ru-RU" sz="3200" dirty="0" err="1">
                <a:latin typeface="Times New Roman"/>
                <a:ea typeface="Times New Roman"/>
              </a:rPr>
              <a:t>Жин</a:t>
            </a:r>
            <a:r>
              <a:rPr lang="ru-RU" sz="3200" dirty="0">
                <a:latin typeface="Times New Roman"/>
                <a:ea typeface="Times New Roman"/>
              </a:rPr>
              <a:t>).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32470" y="2322364"/>
            <a:ext cx="7559675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</a:pPr>
            <a:r>
              <a:rPr lang="ru-RU" sz="1500" b="1" dirty="0">
                <a:solidFill>
                  <a:prstClr val="black"/>
                </a:solidFill>
              </a:rPr>
              <a:t>Фрагмент карты градостроительного зонирования правил землепользования и застройки Мичуринского сельсовета Искитимского района Новосибирской области, утвержденных приказом министерства строительства Новосибирской области от 01.02.2021 № 58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552580" y="2437780"/>
            <a:ext cx="7559675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</a:pPr>
            <a:r>
              <a:rPr lang="ru-RU" sz="1500" b="1" dirty="0">
                <a:solidFill>
                  <a:prstClr val="black"/>
                </a:solidFill>
              </a:rPr>
              <a:t>Фрагмент карты градостроительного зонирования проекта внесения изменений в правила землепользования и застройки Мичуринского сельсовета Искитимского района Новосибирской области </a:t>
            </a:r>
          </a:p>
        </p:txBody>
      </p:sp>
      <p:pic>
        <p:nvPicPr>
          <p:cNvPr id="4098" name="Picture 2" descr="\\novokshonov-031\F\ПОДГОТОВКА ПЗЗ\Мичуринский_сс_ИМР\ГЕОФОНД 2022\ОТЧЕТ 1 эт Мичуринский июнь 2022\ПЗЗ Мичуринский сс ИМР\Скрины\323 д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502" y="3474492"/>
            <a:ext cx="5895975" cy="491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\\novokshonov-031\F\ПОДГОТОВКА ПЗЗ\Мичуринский_сс_ИМР\ГЕОФОНД 2022\ОТЧЕТ 1 эт Мичуринский июнь 2022\ПЗЗ Мичуринский сс ИМР\Скрины\323 после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7286" y="3564667"/>
            <a:ext cx="5616155" cy="473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534" y="8947100"/>
            <a:ext cx="57054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2700" y="9028062"/>
            <a:ext cx="45053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Прямая со стрелкой 7"/>
          <p:cNvCxnSpPr/>
          <p:nvPr/>
        </p:nvCxnSpPr>
        <p:spPr>
          <a:xfrm flipV="1">
            <a:off x="3384798" y="5931941"/>
            <a:ext cx="7200565" cy="278855"/>
          </a:xfrm>
          <a:prstGeom prst="straightConnector1">
            <a:avLst/>
          </a:prstGeom>
          <a:ln w="38100" cmpd="sng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38388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2587</TotalTime>
  <Words>293</Words>
  <Application>Microsoft Office PowerPoint</Application>
  <PresentationFormat>Произвольный</PresentationFormat>
  <Paragraphs>21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Земельный участок с кн: 54:07:057401:6858 границы территориальной зоны «Зона объектов здравоохранения» (ОсЗ);</vt:lpstr>
      <vt:lpstr>Земельный участок с кадастровым номером:54:07:057401:6859 границы территориальной зоны «Зона объектов культуры и искусства» (ОсКи)</vt:lpstr>
      <vt:lpstr>Презентация PowerPoint</vt:lpstr>
      <vt:lpstr>Презентация PowerPoint</vt:lpstr>
    </vt:vector>
  </TitlesOfParts>
  <Company>АГНОиПНО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Куликов Алексей Владимирович</dc:creator>
  <cp:lastModifiedBy>Гальянова Елена Николаевна</cp:lastModifiedBy>
  <cp:revision>267</cp:revision>
  <dcterms:created xsi:type="dcterms:W3CDTF">2017-11-20T08:57:58Z</dcterms:created>
  <dcterms:modified xsi:type="dcterms:W3CDTF">2022-07-28T07:54:22Z</dcterms:modified>
</cp:coreProperties>
</file>